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33"/>
    <p:restoredTop sz="50000"/>
  </p:normalViewPr>
  <p:slideViewPr>
    <p:cSldViewPr snapToGrid="0" snapToObjects="1">
      <p:cViewPr varScale="1">
        <p:scale>
          <a:sx n="33" d="100"/>
          <a:sy n="33" d="100"/>
        </p:scale>
        <p:origin x="152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package" Target="../embeddings/Microsoft_Excel_Worksheet1.xlsx"/><Relationship Id="rId1" Type="http://schemas.openxmlformats.org/officeDocument/2006/relationships/image" Target="../media/image8.png"/><Relationship Id="rId2" Type="http://schemas.openxmlformats.org/officeDocument/2006/relationships/image" Target="../media/image9.png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005"/>
          <c:y val="0.005"/>
          <c:w val="1.0"/>
          <c:h val="1.0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algn="tl">
                <a:srgbClr val="000000">
                  <a:alpha val="50000"/>
                </a:srgbClr>
              </a:outerShdw>
            </a:effectLst>
          </c:spPr>
          <c:dPt>
            <c:idx val="0"/>
            <c:bubble3D val="0"/>
          </c:dPt>
          <c:dPt>
            <c:idx val="1"/>
            <c:bubble3D val="0"/>
            <c:spPr>
              <a:blipFill rotWithShape="1">
                <a:blip xmlns:r="http://schemas.openxmlformats.org/officeDocument/2006/relationships"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Pt>
            <c:idx val="2"/>
            <c:bubble3D val="0"/>
            <c:spPr>
              <a:blipFill rotWithShape="1">
                <a:blip xmlns:r="http://schemas.openxmlformats.org/officeDocument/2006/relationships"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Pt>
            <c:idx val="3"/>
            <c:bubble3D val="0"/>
            <c:spPr>
              <a:blipFill rotWithShape="1">
                <a:blip xmlns:r="http://schemas.openxmlformats.org/officeDocument/2006/relationships"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Pt>
            <c:idx val="4"/>
            <c:bubble3D val="0"/>
            <c:spPr>
              <a:blipFill rotWithShape="1">
                <a:blip xmlns:r="http://schemas.openxmlformats.org/officeDocument/2006/relationships"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Pt>
            <c:idx val="5"/>
            <c:bubble3D val="0"/>
            <c:spPr>
              <a:blipFill rotWithShape="1">
                <a:blip xmlns:r="http://schemas.openxmlformats.org/officeDocument/2006/relationships"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50800" dist="25400" dir="5400000" algn="tl">
                  <a:srgbClr val="000000">
                    <a:alpha val="50000"/>
                  </a:srgbClr>
                </a:outerShdw>
              </a:effectLst>
            </c:spPr>
          </c:dPt>
          <c:dLbls>
            <c:dLbl>
              <c:idx val="0"/>
              <c:numFmt formatCode="#,##0%" sourceLinked="0"/>
              <c:spPr/>
              <c:txPr>
                <a:bodyPr/>
                <a:lstStyle/>
                <a:p>
                  <a:pPr lvl="0">
                    <a:defRPr sz="2800" b="0" i="0" u="none" strike="noStrike">
                      <a:solidFill>
                        <a:srgbClr val="FFFFFF"/>
                      </a:solidFill>
                      <a:effectLst/>
                      <a:latin typeface="Helvetica Neue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spPr/>
              <c:txPr>
                <a:bodyPr/>
                <a:lstStyle/>
                <a:p>
                  <a:pPr lvl="0">
                    <a:defRPr sz="2800" b="0" i="0" u="none" strike="noStrike">
                      <a:solidFill>
                        <a:srgbClr val="FFFFFF"/>
                      </a:solidFill>
                      <a:effectLst/>
                      <a:latin typeface="Helvetica Neue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spPr/>
              <c:txPr>
                <a:bodyPr/>
                <a:lstStyle/>
                <a:p>
                  <a:pPr lvl="0">
                    <a:defRPr sz="2800" b="0" i="0" u="none" strike="noStrike">
                      <a:solidFill>
                        <a:srgbClr val="FFFFFF"/>
                      </a:solidFill>
                      <a:effectLst/>
                      <a:latin typeface="Helvetica Neue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spPr/>
              <c:txPr>
                <a:bodyPr/>
                <a:lstStyle/>
                <a:p>
                  <a:pPr lvl="0">
                    <a:defRPr sz="2800" b="0" i="0" u="none" strike="noStrike">
                      <a:solidFill>
                        <a:srgbClr val="FFFFFF"/>
                      </a:solidFill>
                      <a:effectLst/>
                      <a:latin typeface="Helvetica Neue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numFmt formatCode="#,##0%" sourceLinked="0"/>
              <c:spPr/>
              <c:txPr>
                <a:bodyPr/>
                <a:lstStyle/>
                <a:p>
                  <a:pPr lvl="0">
                    <a:defRPr sz="2800" b="0" i="0" u="none" strike="noStrike">
                      <a:solidFill>
                        <a:srgbClr val="FFFFFF"/>
                      </a:solidFill>
                      <a:effectLst/>
                      <a:latin typeface="Helvetica Neue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numFmt formatCode="#,##0%" sourceLinked="0"/>
              <c:spPr/>
              <c:txPr>
                <a:bodyPr/>
                <a:lstStyle/>
                <a:p>
                  <a:pPr lvl="0">
                    <a:defRPr sz="2800" b="0" i="0" u="none" strike="noStrike">
                      <a:solidFill>
                        <a:srgbClr val="FFFFFF"/>
                      </a:solidFill>
                      <a:effectLst/>
                      <a:latin typeface="Helvetica Neue Light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lvl="0">
                  <a:defRPr sz="2800" b="0" i="0" u="none" strike="noStrike">
                    <a:solidFill>
                      <a:srgbClr val="FFFFFF"/>
                    </a:solidFill>
                    <a:effectLst/>
                    <a:latin typeface="Helvetica Neue Light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Sheet1!$B$1:$G$1</c:f>
              <c:strCache>
                <c:ptCount val="6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91.0</c:v>
                </c:pt>
                <c:pt idx="1">
                  <c:v>76.0</c:v>
                </c:pt>
                <c:pt idx="2">
                  <c:v>28.0</c:v>
                </c:pt>
                <c:pt idx="3">
                  <c:v>26.0</c:v>
                </c:pt>
                <c:pt idx="4">
                  <c:v>21.0</c:v>
                </c:pt>
                <c:pt idx="5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6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17543"/>
          <c:y val="0.0643253"/>
          <c:w val="0.84227"/>
          <c:h val="0.83083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76200" cap="flat">
              <a:solidFill>
                <a:srgbClr val="3566C7"/>
              </a:solidFill>
              <a:prstDash val="solid"/>
              <a:miter lim="400000"/>
            </a:ln>
            <a:effectLst>
              <a:outerShdw blurRad="50800" dist="38100" dir="552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noFill/>
              <a:ln w="76200" cap="flat">
                <a:solidFill>
                  <a:srgbClr val="3566C7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76200" cap="flat">
              <a:solidFill>
                <a:srgbClr val="3D90C9"/>
              </a:solidFill>
              <a:prstDash val="solid"/>
              <a:miter lim="400000"/>
            </a:ln>
            <a:effectLst>
              <a:outerShdw blurRad="50800" dist="38100" dir="5520000" algn="tl">
                <a:srgbClr val="000000">
                  <a:alpha val="50000"/>
                </a:srgbClr>
              </a:outerShdw>
            </a:effectLst>
          </c:spPr>
          <c:marker>
            <c:symbol val="circle"/>
            <c:size val="14"/>
            <c:spPr>
              <a:noFill/>
              <a:ln w="76200" cap="flat">
                <a:solidFill>
                  <a:srgbClr val="3D90C9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55.0</c:v>
                </c:pt>
                <c:pt idx="1">
                  <c:v>43.0</c:v>
                </c:pt>
                <c:pt idx="2">
                  <c:v>70.0</c:v>
                </c:pt>
                <c:pt idx="3">
                  <c:v>58.0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5220336"/>
        <c:axId val="-2134286816"/>
      </c:lineChart>
      <c:catAx>
        <c:axId val="-2135220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200" b="0" i="0" u="none" strike="noStrike">
                <a:solidFill>
                  <a:srgbClr val="FFFFFF"/>
                </a:solidFill>
                <a:effectLst/>
                <a:latin typeface="Helvetica Neue Light"/>
              </a:defRPr>
            </a:pPr>
            <a:endParaRPr lang="en-US"/>
          </a:p>
        </c:txPr>
        <c:crossAx val="-2134286816"/>
        <c:crosses val="autoZero"/>
        <c:auto val="1"/>
        <c:lblAlgn val="ctr"/>
        <c:lblOffset val="100"/>
        <c:noMultiLvlLbl val="1"/>
      </c:catAx>
      <c:valAx>
        <c:axId val="-2134286816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200" b="0" i="0" u="none" strike="noStrike">
                <a:solidFill>
                  <a:srgbClr val="FFFFFF"/>
                </a:solidFill>
                <a:effectLst/>
                <a:latin typeface="Helvetica Neue Light"/>
              </a:defRPr>
            </a:pPr>
            <a:endParaRPr lang="en-US"/>
          </a:p>
        </c:txPr>
        <c:crossAx val="-2135220336"/>
        <c:crosses val="autoZero"/>
        <c:crossBetween val="midCat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981700" y="4508500"/>
            <a:ext cx="10429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Text</a:t>
            </a:r>
          </a:p>
        </p:txBody>
      </p:sp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89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333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78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222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67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marL="3111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marL="35560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marL="4000500" indent="-444500" defTabSz="584200">
        <a:spcBef>
          <a:spcPts val="3600"/>
        </a:spcBef>
        <a:buSzPct val="30000"/>
        <a:buBlip>
          <a:blip r:embed="rId15"/>
        </a:buBlip>
        <a:defRPr sz="360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sz="1400" b="1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5"/>
          <p:cNvGrpSpPr/>
          <p:nvPr/>
        </p:nvGrpSpPr>
        <p:grpSpPr>
          <a:xfrm>
            <a:off x="635000" y="723900"/>
            <a:ext cx="11722100" cy="6146800"/>
            <a:chOff x="-190500" y="-190500"/>
            <a:chExt cx="11722100" cy="6146800"/>
          </a:xfrm>
        </p:grpSpPr>
        <p:pic>
          <p:nvPicPr>
            <p:cNvPr id="34" name="143070724_2880x2159.jpeg"/>
            <p:cNvPicPr/>
            <p:nvPr/>
          </p:nvPicPr>
          <p:blipFill>
            <a:blip r:embed="rId2">
              <a:extLst/>
            </a:blip>
            <a:srcRect l="444" t="3132" r="222" b="29798"/>
            <a:stretch>
              <a:fillRect/>
            </a:stretch>
          </p:blipFill>
          <p:spPr>
            <a:xfrm>
              <a:off x="0" y="0"/>
              <a:ext cx="11341100" cy="57404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" name="Picture 32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11722100" cy="6146800"/>
            </a:xfrm>
            <a:prstGeom prst="rect">
              <a:avLst/>
            </a:prstGeom>
            <a:effectLst/>
          </p:spPr>
        </p:pic>
      </p:grp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 dirty="0" smtClean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Campaign </a:t>
            </a:r>
            <a:r>
              <a:rPr sz="7200" dirty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Goals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endParaRPr sz="4200" dirty="0">
              <a:solidFill>
                <a:srgbClr val="73BFFF"/>
              </a:solidFill>
              <a:effectLst>
                <a:outerShdw blurRad="50800" dist="38100" dir="5400000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7023100" y="2565400"/>
            <a:ext cx="5397500" cy="6121400"/>
            <a:chOff x="-190500" y="-190500"/>
            <a:chExt cx="5397500" cy="6121400"/>
          </a:xfrm>
        </p:grpSpPr>
        <p:pic>
          <p:nvPicPr>
            <p:cNvPr id="41" name="143070716_1012x1350.jpeg"/>
            <p:cNvPicPr/>
            <p:nvPr/>
          </p:nvPicPr>
          <p:blipFill>
            <a:blip r:embed="rId2">
              <a:extLst/>
            </a:blip>
            <a:srcRect t="7211" b="7388"/>
            <a:stretch>
              <a:fillRect/>
            </a:stretch>
          </p:blipFill>
          <p:spPr>
            <a:xfrm>
              <a:off x="0" y="0"/>
              <a:ext cx="5016500" cy="5715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" name="Picture 39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90500" y="-190500"/>
              <a:ext cx="5397500" cy="6121400"/>
            </a:xfrm>
            <a:prstGeom prst="rect">
              <a:avLst/>
            </a:prstGeom>
            <a:effectLst/>
          </p:spPr>
        </p:pic>
      </p:grp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Key Metrics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793750" y="2768600"/>
            <a:ext cx="6156574" cy="5715000"/>
          </a:xfrm>
          <a:prstGeom prst="rect">
            <a:avLst/>
          </a:prstGeom>
        </p:spPr>
        <p:txBody>
          <a:bodyPr/>
          <a:lstStyle/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Reach</a:t>
            </a: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GRPs / avg. frequency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Engagement</a:t>
            </a: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CTRs / Social</a:t>
            </a:r>
          </a:p>
          <a:p>
            <a:pPr lvl="0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Conversions</a:t>
            </a:r>
          </a:p>
          <a:p>
            <a:pPr lvl="1"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5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Customized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Campaign Analysis</a:t>
            </a:r>
          </a:p>
        </p:txBody>
      </p:sp>
      <p:graphicFrame>
        <p:nvGraphicFramePr>
          <p:cNvPr id="47" name="Chart 47"/>
          <p:cNvGraphicFramePr/>
          <p:nvPr/>
        </p:nvGraphicFramePr>
        <p:xfrm>
          <a:off x="802977" y="2925464"/>
          <a:ext cx="5854701" cy="5854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8" name="Chart 48"/>
          <p:cNvGraphicFramePr/>
          <p:nvPr/>
        </p:nvGraphicFramePr>
        <p:xfrm>
          <a:off x="6849616" y="3023737"/>
          <a:ext cx="6015534" cy="5204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Strategy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Grow revenue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Act nimbly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Increase awareness</a:t>
            </a: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</a:rPr>
              <a:t>Drive customer satisfaction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Macintosh PowerPoint</Application>
  <PresentationFormat>Custom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Avenir Roman</vt:lpstr>
      <vt:lpstr>Helvetica Neue Light</vt:lpstr>
      <vt:lpstr>Industrial</vt:lpstr>
      <vt:lpstr>Campaign Goals</vt:lpstr>
      <vt:lpstr>Key Metrics</vt:lpstr>
      <vt:lpstr>Campaign Analysis</vt:lpstr>
      <vt:lpstr>Strategy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Campaign Goals</dc:title>
  <cp:lastModifiedBy>Steve Ballmer</cp:lastModifiedBy>
  <cp:revision>1</cp:revision>
  <dcterms:modified xsi:type="dcterms:W3CDTF">2016-04-05T14:50:50Z</dcterms:modified>
</cp:coreProperties>
</file>